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1" r:id="rId3"/>
    <p:sldId id="262" r:id="rId4"/>
    <p:sldId id="258" r:id="rId5"/>
    <p:sldId id="271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84FF"/>
    <a:srgbClr val="000000"/>
    <a:srgbClr val="1E1919"/>
    <a:srgbClr val="F7F5F2"/>
    <a:srgbClr val="006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D874-13A4-B6FA-3883-EB57DE6EC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0468-6332-214C-47C7-39AECC018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03AF2-B398-057C-BF79-AA6ED40A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89D-F3D7-429A-ABE5-3E41E4C3046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D74FA-E6AC-C301-9D97-DDE4D615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842E5-6AB4-FC42-B392-C9CDF0C3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2A39-2C36-49DF-A886-41079CA95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25ED-1FB2-BD1D-C4A3-93CAA1D01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BE68C-866D-5B9F-CAA9-5939EB285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9C816-BEA1-7D67-A26B-3AABFAA4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89D-F3D7-429A-ABE5-3E41E4C3046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56459-2474-8A55-3E73-7B1622DAE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9E9C2-7D73-9343-C400-8A67C095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2A39-2C36-49DF-A886-41079CA95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31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BF6CB-862F-7F80-DFB6-F07E8363DF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23803-6B59-4E76-E8FF-7DAB1C804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AF92C-0D84-8F45-A308-021CD964D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89D-F3D7-429A-ABE5-3E41E4C3046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06367-2B6F-CAC8-9ADD-BCD40AB7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4831D-873B-6380-ABE7-5E0131AA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2A39-2C36-49DF-A886-41079CA95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5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9A78B-3E38-D993-CE90-150DE16E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1471-9DBD-873C-231B-44490826C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7A43B-B0CF-F118-4B31-21A0FC9B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89D-F3D7-429A-ABE5-3E41E4C3046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51DA4-CA73-8232-DA70-D366FCB7E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B321A-D561-CF5A-1B75-EFC549C7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2A39-2C36-49DF-A886-41079CA95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53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A45A-9E1C-26F8-0DD8-D2FC93E05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C0208-C32B-6796-4A3B-6E1FA47ED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929E4-749E-9780-A4FB-51F232899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89D-F3D7-429A-ABE5-3E41E4C3046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2089-C532-E600-EBE1-49D43857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2839E-BE5B-200E-6BAA-967A45A80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2A39-2C36-49DF-A886-41079CA95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68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D43E-BE64-0124-313D-5460AE20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A0A2-76CC-9F4B-7129-5971681FC0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1DD88-68C4-00B4-913E-3E575D44F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11A1D-0ACF-019D-B67A-C00B8147C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89D-F3D7-429A-ABE5-3E41E4C3046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27F5C-CD56-B046-252E-E45F1457F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CB440-E607-59BA-C97D-41E6D4FD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2A39-2C36-49DF-A886-41079CA95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0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4CF4-7CE0-0FCC-688E-C93BA0EF4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56488-A287-A7DB-3D75-F12398C8C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8B0FB-5F1F-F052-E6DD-F256382F8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27E8E3-7B95-E331-EAA9-34C34A382D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7ABCA-AB97-0E32-8856-0E17479F7C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E768AC-C429-3BC3-5285-111C92E40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89D-F3D7-429A-ABE5-3E41E4C3046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AB729D-0A79-B2F4-4989-8A2D6C0B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000A4-245C-C042-5B0D-0AF4DC122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2A39-2C36-49DF-A886-41079CA95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6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ED20D-B719-A7DA-1FAE-E2E08AD18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C6699-A399-3A4C-B740-7E69E0D1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89D-F3D7-429A-ABE5-3E41E4C3046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897D6-7220-7330-503B-5081393C7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FF3F6-050F-030B-AFC2-5B7B0DA0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2A39-2C36-49DF-A886-41079CA95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0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289D3B-598C-9942-7F12-77D1F5B09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89D-F3D7-429A-ABE5-3E41E4C3046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8B389-15D5-5E9B-1534-2654589D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FB89F-2B75-1A20-847C-2BFE82D7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2A39-2C36-49DF-A886-41079CA95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2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4B95A-B9D4-3B80-351B-D85D852EE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4DBF1-D152-5483-3610-A9FE19633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B9261-4ECF-4627-75BE-FE0033B45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756F4-AA45-58E6-B110-426C2375F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89D-F3D7-429A-ABE5-3E41E4C3046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52E5A-78DB-58DE-9F23-D33D5879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E6E48-32A6-7BDF-A7F1-D1FA47D3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2A39-2C36-49DF-A886-41079CA95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3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DE77-A52B-8761-D511-4CF872FCA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7572C4-AAAE-F72E-6793-D7BF102EE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3450E-EBB8-8A4D-EFFC-0D03B2FF9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26656-0D9F-7954-4148-4AB2C3EB9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89D-F3D7-429A-ABE5-3E41E4C3046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CBBAA-675A-9CFC-2136-8B58149E9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592A6-E7CC-A724-1C87-7D8709091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2A39-2C36-49DF-A886-41079CA95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2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6A5B56-D3A9-0893-BC15-FA61DB9A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86FAB-CBE0-7A04-7C9D-4339B2498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8F946-D72C-243B-57C8-DE28DC708C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A189D-F3D7-429A-ABE5-3E41E4C3046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D2A48-1235-E459-6FD8-9052CDE10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8832E-2FFB-1C10-8880-0747410545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E2A39-2C36-49DF-A886-41079CA95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1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09825-19EF-0CAC-44A4-0BB0EFB85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25D72B-ACAF-1919-EEAF-0B58EF93B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87" y="2956719"/>
            <a:ext cx="10487025" cy="944562"/>
          </a:xfrm>
        </p:spPr>
        <p:txBody>
          <a:bodyPr>
            <a:normAutofit/>
          </a:bodyPr>
          <a:lstStyle/>
          <a:p>
            <a:r>
              <a:rPr lang="sr-Latn-R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Finansiranje kompanije Dropbox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314C1-4342-ECB7-DBD0-7269C4CA1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451" y="5349874"/>
            <a:ext cx="2819400" cy="417512"/>
          </a:xfrm>
        </p:spPr>
        <p:txBody>
          <a:bodyPr>
            <a:normAutofit/>
          </a:bodyPr>
          <a:lstStyle/>
          <a:p>
            <a:r>
              <a:rPr lang="sr-Latn-RS" sz="1800" dirty="0"/>
              <a:t>Autor: Miloš Sirar IN 3/2020</a:t>
            </a:r>
            <a:endParaRPr lang="en-US" sz="18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F88DC58-A428-AA36-B13E-24E9C1640B64}"/>
              </a:ext>
            </a:extLst>
          </p:cNvPr>
          <p:cNvSpPr txBox="1">
            <a:spLocks/>
          </p:cNvSpPr>
          <p:nvPr/>
        </p:nvSpPr>
        <p:spPr>
          <a:xfrm>
            <a:off x="9124949" y="5349874"/>
            <a:ext cx="2514600" cy="944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1800" dirty="0"/>
              <a:t>Profesor: Mladen Radišić</a:t>
            </a:r>
          </a:p>
          <a:p>
            <a:r>
              <a:rPr lang="sr-Latn-RS" sz="1800" dirty="0"/>
              <a:t>Predmet: Finansiranje inovativnih preduzeća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0270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77F38-C11D-751B-6AEF-11F75785B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A4659F-9CC5-6BC7-036E-100DD090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dirty="0"/>
              <a:t>Venture capital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147D7-4E82-C2CD-7711-3B9A6E82A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1600" dirty="0"/>
              <a:t>Startup kompanije i kompanije u nastajanju</a:t>
            </a:r>
          </a:p>
          <a:p>
            <a:r>
              <a:rPr lang="sr-Latn-RS" sz="1600" dirty="0"/>
              <a:t>Alternativni izvor finansiranja</a:t>
            </a:r>
          </a:p>
          <a:p>
            <a:r>
              <a:rPr lang="sr-Latn-RS" sz="1600" dirty="0"/>
              <a:t>Rizična ulaganja – veliki povrat novca</a:t>
            </a:r>
          </a:p>
          <a:p>
            <a:r>
              <a:rPr lang="sr-Latn-RS" sz="1600" dirty="0"/>
              <a:t>Ili ipak propast?</a:t>
            </a:r>
          </a:p>
          <a:p>
            <a:r>
              <a:rPr lang="sr-Latn-RS" sz="1600" dirty="0"/>
              <a:t>Ili naplata rizika?</a:t>
            </a:r>
          </a:p>
          <a:p>
            <a:endParaRPr lang="sr-Latn-RS" sz="1600" dirty="0"/>
          </a:p>
          <a:p>
            <a:r>
              <a:rPr lang="sr-Latn-RS" sz="1600" dirty="0"/>
              <a:t>Runde finansiranja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B6D30-317A-FE9D-50E2-792BD36BD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020417"/>
            <a:ext cx="5791200" cy="34724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213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AA15BC-C29A-341B-225D-B4620AA0C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0483A8-60F4-153C-E3BB-8FCC5130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dirty="0"/>
              <a:t>Sequoia Capital investicija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A84E-6BF1-E3AE-4187-C69E29459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1600" dirty="0"/>
              <a:t>Y Combinator Management</a:t>
            </a:r>
          </a:p>
          <a:p>
            <a:r>
              <a:rPr lang="sr-Latn-RS" sz="1600" dirty="0"/>
              <a:t>1.9.2007.</a:t>
            </a:r>
          </a:p>
          <a:p>
            <a:r>
              <a:rPr lang="sr-Latn-RS" sz="1600" dirty="0"/>
              <a:t>1.2 miliona dolara</a:t>
            </a:r>
          </a:p>
          <a:p>
            <a:r>
              <a:rPr lang="sr-Latn-RS" sz="1600" dirty="0"/>
              <a:t>Vlasnički udeo kapitala</a:t>
            </a:r>
          </a:p>
          <a:p>
            <a:endParaRPr lang="sr-Latn-R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FF5750-1A20-EB26-E412-6F8D029B1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864" y="3749459"/>
            <a:ext cx="4035095" cy="21214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6FD2B8-09A4-87AD-8D58-CB7CE5489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41" y="3749459"/>
            <a:ext cx="4045871" cy="21173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14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92C11-00FD-078F-6018-C1E25DC70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3ABE4-5CAF-C531-533F-469198910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sr-Latn-R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Predmet finansiranja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062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4CFE0E-9E99-6083-CDF6-DC47047D9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67F990-1109-CF1F-5DBF-E5FD3631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dirty="0"/>
              <a:t>Demo verzija Dropbox-a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03E9B-554D-EA0F-BB78-05DEEB474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1600" dirty="0"/>
              <a:t>Company based investicija</a:t>
            </a:r>
          </a:p>
          <a:p>
            <a:r>
              <a:rPr lang="sr-Latn-RS" sz="1600" dirty="0"/>
              <a:t>Početak</a:t>
            </a:r>
          </a:p>
          <a:p>
            <a:r>
              <a:rPr lang="sr-Latn-RS" sz="1600" dirty="0"/>
              <a:t>Razvoj</a:t>
            </a:r>
          </a:p>
          <a:p>
            <a:r>
              <a:rPr lang="sr-Latn-RS" sz="1600" dirty="0"/>
              <a:t>Mogućnosti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60F05-6733-897F-F816-0AD8F09FCB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" r="11590"/>
          <a:stretch/>
        </p:blipFill>
        <p:spPr>
          <a:xfrm>
            <a:off x="5983550" y="1690688"/>
            <a:ext cx="5370250" cy="39668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57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FAC8AB-DFAE-79BF-9063-2EC73DB17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911F3-FE41-1F0E-3588-5261F63C0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dirty="0"/>
              <a:t>Korišćenje sredstava finansiranja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FA756-353B-F0AA-F6B9-A7B8F201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1600" dirty="0"/>
              <a:t>Infrastruktura</a:t>
            </a:r>
          </a:p>
          <a:p>
            <a:r>
              <a:rPr lang="sr-Latn-RS" sz="1600" dirty="0"/>
              <a:t>Dodatni zaposleni</a:t>
            </a:r>
          </a:p>
          <a:p>
            <a:r>
              <a:rPr lang="sr-Latn-RS" sz="1600" dirty="0"/>
              <a:t>Administrativni poslovi</a:t>
            </a:r>
          </a:p>
          <a:p>
            <a:r>
              <a:rPr lang="sr-Latn-RS" sz="1600" dirty="0"/>
              <a:t>Pravna pitanja</a:t>
            </a:r>
          </a:p>
          <a:p>
            <a:r>
              <a:rPr lang="sr-Latn-RS" sz="1600" dirty="0"/>
              <a:t>Zaštita intelektualne svojine</a:t>
            </a:r>
          </a:p>
          <a:p>
            <a:r>
              <a:rPr lang="sr-Latn-RS" sz="1600" dirty="0"/>
              <a:t>Zaštita privatnosti korisnika</a:t>
            </a:r>
          </a:p>
          <a:p>
            <a:r>
              <a:rPr lang="sr-Latn-RS" sz="1600" dirty="0"/>
              <a:t>MARKETING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4169B9-87E7-BBE0-F1D5-41AB648B43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98" t="1966" b="5241"/>
          <a:stretch/>
        </p:blipFill>
        <p:spPr>
          <a:xfrm>
            <a:off x="7430753" y="4267213"/>
            <a:ext cx="2478566" cy="2351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B21432-D6D0-AF37-FF31-5C878FE63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272" y="1690688"/>
            <a:ext cx="5367528" cy="2351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634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5BF0E-BC0A-7FC1-3E42-C20FC62F8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13C1A3-02CD-80D1-DA95-04D86ED2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sr-Latn-R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 impact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662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5220E6-69BF-CF76-C412-077D5D4A6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25E602-0FBB-A84C-29D7-E70BB1DB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dirty="0"/>
              <a:t>Biznis modeli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F8FA5-8B69-613D-953A-7D70BBBFB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z="1600" dirty="0"/>
              <a:t>Freemium</a:t>
            </a:r>
          </a:p>
          <a:p>
            <a:r>
              <a:rPr lang="sr-Latn-RS" sz="1600" dirty="0"/>
              <a:t>Digitalization</a:t>
            </a:r>
          </a:p>
          <a:p>
            <a:r>
              <a:rPr lang="sr-Latn-RS" sz="1600" dirty="0"/>
              <a:t>Affiliation</a:t>
            </a:r>
          </a:p>
          <a:p>
            <a:r>
              <a:rPr lang="sr-Latn-RS" sz="1600" dirty="0"/>
              <a:t>Guaranteed Availability</a:t>
            </a:r>
          </a:p>
          <a:p>
            <a:r>
              <a:rPr lang="sr-Latn-RS" sz="1600" dirty="0"/>
              <a:t>Lock-In</a:t>
            </a:r>
          </a:p>
          <a:p>
            <a:r>
              <a:rPr lang="sr-Latn-RS" sz="1600" dirty="0"/>
              <a:t>Peer-to-peer</a:t>
            </a:r>
          </a:p>
          <a:p>
            <a:r>
              <a:rPr lang="sr-Latn-RS" sz="1600" dirty="0"/>
              <a:t>Rent Instead of Buy</a:t>
            </a:r>
          </a:p>
          <a:p>
            <a:r>
              <a:rPr lang="sr-Latn-RS" sz="1600" dirty="0"/>
              <a:t>Subscription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D54B1-F7E6-70EE-9730-D573A8CF7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152" y="1690688"/>
            <a:ext cx="4737648" cy="43513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9531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BBD97-9092-262A-B52F-E150A4D7E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313C80-BF35-975D-23BE-07BC7406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sr-Latn-R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Efekti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9397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EBB59E-2086-D759-7622-7C904D00F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B73D85-29AB-B42F-D836-F4A3A688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dirty="0"/>
              <a:t>Boom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EB3D4-E41A-0B61-4AAD-BD5C70C02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1600" dirty="0"/>
              <a:t>Prva investicija – pravi pogodak</a:t>
            </a:r>
          </a:p>
          <a:p>
            <a:r>
              <a:rPr lang="sr-Latn-RS" sz="1600" dirty="0"/>
              <a:t>Druga investicija – još bolje</a:t>
            </a:r>
          </a:p>
          <a:p>
            <a:r>
              <a:rPr lang="sr-Latn-RS" sz="1600" dirty="0"/>
              <a:t>A dalje...</a:t>
            </a:r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7164C-EBB9-A5B6-CAB5-13BBC293F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41" y="1690688"/>
            <a:ext cx="4711460" cy="471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94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B3AD0C-00C3-1FA8-4385-1178CD1D9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B1408-B336-2126-82C2-C03570E4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dirty="0"/>
              <a:t>Kvalitativni efekti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717FA-3627-CDBA-4971-4FE13CE34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1600" dirty="0"/>
              <a:t>Unknown</a:t>
            </a:r>
          </a:p>
          <a:p>
            <a:r>
              <a:rPr lang="sr-Latn-RS" sz="1600" dirty="0"/>
              <a:t>Hoćemo Dropbox</a:t>
            </a:r>
          </a:p>
          <a:p>
            <a:r>
              <a:rPr lang="sr-Latn-RS" sz="1600" dirty="0"/>
              <a:t>RADI!</a:t>
            </a:r>
          </a:p>
          <a:p>
            <a:r>
              <a:rPr lang="sr-Latn-RS" sz="1600" dirty="0"/>
              <a:t>Brend Dropbox nastaje</a:t>
            </a:r>
          </a:p>
          <a:p>
            <a:r>
              <a:rPr lang="sr-Latn-RS" sz="1600" dirty="0"/>
              <a:t>Velika pomoć Affiliation business modela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CE018-0C9C-F711-542F-972E713FD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4" y="4321600"/>
            <a:ext cx="1400211" cy="14002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2251446-05F9-9285-CAE9-97C8AE836C4E}"/>
              </a:ext>
            </a:extLst>
          </p:cNvPr>
          <p:cNvSpPr txBox="1">
            <a:spLocks/>
          </p:cNvSpPr>
          <p:nvPr/>
        </p:nvSpPr>
        <p:spPr>
          <a:xfrm>
            <a:off x="2780097" y="4825638"/>
            <a:ext cx="2314674" cy="420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„It just works“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1240A-DDF8-B4AB-3564-A8E05D7B9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369" y="4350211"/>
            <a:ext cx="2438400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3E3F0B-04A1-7F55-A278-4A3B5A28B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559" y="4350211"/>
            <a:ext cx="2254738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50B796FC-8DB4-9E21-1E78-9692AB52C924}"/>
              </a:ext>
            </a:extLst>
          </p:cNvPr>
          <p:cNvSpPr/>
          <p:nvPr/>
        </p:nvSpPr>
        <p:spPr>
          <a:xfrm>
            <a:off x="2013275" y="4875694"/>
            <a:ext cx="681333" cy="345310"/>
          </a:xfrm>
          <a:prstGeom prst="rightArrow">
            <a:avLst/>
          </a:prstGeom>
          <a:solidFill>
            <a:srgbClr val="398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EFF1145-769B-795B-1BFA-695903EC4E4B}"/>
              </a:ext>
            </a:extLst>
          </p:cNvPr>
          <p:cNvSpPr/>
          <p:nvPr/>
        </p:nvSpPr>
        <p:spPr>
          <a:xfrm>
            <a:off x="5094771" y="4863356"/>
            <a:ext cx="681333" cy="345310"/>
          </a:xfrm>
          <a:prstGeom prst="rightArrow">
            <a:avLst/>
          </a:prstGeom>
          <a:solidFill>
            <a:srgbClr val="398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97D3FE2-F2C3-3923-7D1A-B5BD723258BF}"/>
              </a:ext>
            </a:extLst>
          </p:cNvPr>
          <p:cNvSpPr/>
          <p:nvPr/>
        </p:nvSpPr>
        <p:spPr>
          <a:xfrm>
            <a:off x="8614554" y="4863356"/>
            <a:ext cx="681333" cy="345310"/>
          </a:xfrm>
          <a:prstGeom prst="rightArrow">
            <a:avLst/>
          </a:prstGeom>
          <a:solidFill>
            <a:srgbClr val="398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4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BDE85B-F9A7-F22D-6ADE-13552D002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590FB-56E9-0BF2-0579-98BF8AFA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dirty="0"/>
              <a:t>Sadržaj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5EC31-2FD2-3FA1-41E0-990A80BAC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1600" dirty="0"/>
              <a:t>Uvod</a:t>
            </a:r>
          </a:p>
          <a:p>
            <a:r>
              <a:rPr lang="sr-Latn-RS" sz="1600" dirty="0"/>
              <a:t>Tip finansiranja</a:t>
            </a:r>
          </a:p>
          <a:p>
            <a:r>
              <a:rPr lang="sr-Latn-RS" sz="1600" dirty="0"/>
              <a:t>Predmet finansiranja</a:t>
            </a:r>
          </a:p>
          <a:p>
            <a:r>
              <a:rPr lang="sr-Latn-RS" sz="1600" dirty="0"/>
              <a:t>Business model impact</a:t>
            </a:r>
          </a:p>
          <a:p>
            <a:r>
              <a:rPr lang="sr-Latn-RS" sz="1600" dirty="0"/>
              <a:t>Efekti</a:t>
            </a:r>
          </a:p>
          <a:p>
            <a:r>
              <a:rPr lang="sr-Latn-RS" sz="1600" dirty="0"/>
              <a:t>Završna reč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80240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D1E6D3-5615-190C-811F-17467689C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CF570-3545-5928-FA91-AA2589F3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dirty="0"/>
              <a:t>Kvantitativni efekti</a:t>
            </a:r>
            <a:endParaRPr lang="en-US" sz="4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1BD6DD-3144-CB07-CF19-E10D33A10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367" y="4313667"/>
            <a:ext cx="2254752" cy="1704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0CF912-A6EC-DED2-D3CC-CBBE3180E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176" y="4313667"/>
            <a:ext cx="2254753" cy="17007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D3F4A5-EEB6-7075-14AD-445A77328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06" y="1381768"/>
            <a:ext cx="5130562" cy="24100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5F8F77-D370-23B1-55AF-2D15624C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895" y="1381768"/>
            <a:ext cx="5130562" cy="2406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DFFE10-1181-177D-3FAC-E23CD000B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406" y="4085963"/>
            <a:ext cx="5130561" cy="240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23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11D0E-FD5A-AA40-9455-43594F36E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3345B-C219-ABEA-CA4B-2E7555C6E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sr-Latn-R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Završna reč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3319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61E27D-97C0-53C6-38C7-F3831AA27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DFBF57-320D-7E8A-EF83-F83AD5C7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dirty="0"/>
              <a:t>Kompanija danas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15C47-004F-D134-B0A4-3FEA0D29B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1600" dirty="0"/>
              <a:t>IPO 2018. godine</a:t>
            </a:r>
          </a:p>
          <a:p>
            <a:r>
              <a:rPr lang="sr-Latn-RS" sz="1600" dirty="0"/>
              <a:t>Sequoia Capital povrat investicije 2-3 milijarde dolara</a:t>
            </a:r>
          </a:p>
          <a:p>
            <a:r>
              <a:rPr lang="sr-Latn-RS" sz="1600" dirty="0"/>
              <a:t>Ostali takođe veliki povrati</a:t>
            </a:r>
          </a:p>
          <a:p>
            <a:r>
              <a:rPr lang="sr-Latn-RS" sz="1600" dirty="0"/>
              <a:t>Sequoia Capital neverovatan posao, možda jedno od najboljih ulaganja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3166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D7FA0C-6304-2C48-E301-DCB8F0C5D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D8217-2C8C-7239-9710-913DC2ED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dirty="0"/>
              <a:t>Zaključak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E08AD-E519-04B9-1D62-01512A598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1600" dirty="0"/>
              <a:t>Hrabar potez investiranja u inovativnu ideju</a:t>
            </a:r>
          </a:p>
          <a:p>
            <a:r>
              <a:rPr lang="sr-Latn-RS" sz="1600" dirty="0"/>
              <a:t>Novi koncept kompanije</a:t>
            </a:r>
          </a:p>
          <a:p>
            <a:r>
              <a:rPr lang="sr-Latn-RS" sz="1600" dirty="0"/>
              <a:t>Pravo vreme</a:t>
            </a:r>
          </a:p>
          <a:p>
            <a:r>
              <a:rPr lang="sr-Latn-RS" sz="1600" dirty="0"/>
              <a:t>Top 5 kompanija u oblasti cloud-a i file transfer-a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9561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7F82B8-C59D-4864-9696-E2B3B42E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1A5BA3-5866-746E-6318-8E21CC51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sr-Latn-R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Kraj</a:t>
            </a:r>
            <a:br>
              <a:rPr lang="sr-Latn-R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sr-Latn-R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sr-Latn-RS" sz="5400" dirty="0"/>
              <a:t>Hvala na pažnji :)</a:t>
            </a:r>
            <a:br>
              <a:rPr lang="sr-Latn-R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sr-Latn-R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sr-Latn-R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Pitanja?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326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8A3F3-454F-695E-8D77-794573B7C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2C5888-EFF7-3FDE-F529-8E1E8860B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sr-Latn-R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Uvod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2408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BC368-9202-0CE6-8AEE-3D6B93B1A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C336C8-8544-080B-A935-BC396C9E6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dirty="0"/>
              <a:t>Istorija branše i osnivanje kompanije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6F39C-7888-7281-34B7-944190F71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1600" dirty="0"/>
              <a:t>Razvoj FTP protokola 1970-1980</a:t>
            </a:r>
          </a:p>
          <a:p>
            <a:r>
              <a:rPr lang="sr-Latn-RS" sz="1600" dirty="0"/>
              <a:t>Početak 2000tih peer-to-peer servisi za prenos fajlova</a:t>
            </a:r>
          </a:p>
          <a:p>
            <a:r>
              <a:rPr lang="sr-Latn-RS" sz="1600" dirty="0"/>
              <a:t>Cloud?</a:t>
            </a:r>
          </a:p>
          <a:p>
            <a:r>
              <a:rPr lang="sr-Latn-RS" sz="1600" dirty="0"/>
              <a:t>Drew Houston</a:t>
            </a:r>
          </a:p>
          <a:p>
            <a:r>
              <a:rPr lang="sr-Latn-RS" sz="1600" dirty="0"/>
              <a:t>Ideja</a:t>
            </a:r>
          </a:p>
          <a:p>
            <a:r>
              <a:rPr lang="sr-Latn-RS" sz="1600" dirty="0"/>
              <a:t>Arash Ferdowsi-jem</a:t>
            </a:r>
          </a:p>
          <a:p>
            <a:r>
              <a:rPr lang="sr-Latn-RS" sz="1600" dirty="0"/>
              <a:t>Evenflow – DROPBOX</a:t>
            </a:r>
          </a:p>
          <a:p>
            <a:r>
              <a:rPr lang="sr-Latn-RS" sz="1600" dirty="0"/>
              <a:t>Y Combinator Management i Sequoia Capital...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FA7871-F777-F186-4E3B-F88FC1E29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40956"/>
            <a:ext cx="2799080" cy="1936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D97167-1779-235E-D879-312CC90F0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20" y="4640956"/>
            <a:ext cx="2799080" cy="19377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66F1FE-6F66-BC58-C54C-D2A2DB5EE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669" y="4853560"/>
            <a:ext cx="3064662" cy="15242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2600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C92685-FED2-5A6B-3878-209C8097C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41AF4-0235-3EE2-6F5B-DF939BE7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dirty="0"/>
              <a:t>Šta je Dropbox?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10A4-7A43-A2DC-E676-15771B12A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1600" dirty="0"/>
              <a:t>Cloud</a:t>
            </a:r>
          </a:p>
          <a:p>
            <a:r>
              <a:rPr lang="sr-Latn-RS" sz="1600" dirty="0"/>
              <a:t>File transfer</a:t>
            </a:r>
          </a:p>
          <a:p>
            <a:r>
              <a:rPr lang="sr-Latn-RS" sz="1600" dirty="0"/>
              <a:t>Sinhronizacija</a:t>
            </a:r>
          </a:p>
          <a:p>
            <a:r>
              <a:rPr lang="sr-Latn-RS" sz="1600" dirty="0"/>
              <a:t>Offline režim rada</a:t>
            </a:r>
          </a:p>
          <a:p>
            <a:r>
              <a:rPr lang="sr-Latn-RS" sz="1600" dirty="0"/>
              <a:t>Čuvanje istorije izmena</a:t>
            </a:r>
          </a:p>
          <a:p>
            <a:r>
              <a:rPr lang="sr-Latn-RS" sz="1600" dirty="0"/>
              <a:t>Hostovanje</a:t>
            </a:r>
          </a:p>
          <a:p>
            <a:r>
              <a:rPr lang="sr-Latn-RS" sz="1600" dirty="0"/>
              <a:t>Bezbednost</a:t>
            </a:r>
          </a:p>
          <a:p>
            <a:r>
              <a:rPr lang="sr-Latn-RS" sz="1600" dirty="0"/>
              <a:t>Brzina</a:t>
            </a:r>
          </a:p>
          <a:p>
            <a:endParaRPr lang="sr-Latn-RS" sz="1600" dirty="0"/>
          </a:p>
          <a:p>
            <a:r>
              <a:rPr lang="sr-Latn-RS" sz="1600" dirty="0"/>
              <a:t>Ali zar ovo već ne posto.......</a:t>
            </a:r>
          </a:p>
          <a:p>
            <a:r>
              <a:rPr lang="sr-Latn-RS" sz="1600" dirty="0"/>
              <a:t>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8A0ADD-D452-EA9B-B7F9-895A1F3E2AD5}"/>
              </a:ext>
            </a:extLst>
          </p:cNvPr>
          <p:cNvSpPr txBox="1">
            <a:spLocks/>
          </p:cNvSpPr>
          <p:nvPr/>
        </p:nvSpPr>
        <p:spPr>
          <a:xfrm>
            <a:off x="4529889" y="5456076"/>
            <a:ext cx="3132221" cy="720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sz="4000" dirty="0"/>
              <a:t>„It just works“</a:t>
            </a: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CABC0-CC4A-9884-887F-E7A88E839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687" y="1381125"/>
            <a:ext cx="5255151" cy="3784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531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B8C53A-F0D1-F1A0-1843-7C6F37AA2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41AF4-0235-3EE2-6F5B-DF939BE7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dirty="0"/>
              <a:t>Zašto Dropbox?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10A4-7A43-A2DC-E676-15771B12A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1600" dirty="0"/>
              <a:t>Dugogodišnje uspešno poslovanje</a:t>
            </a:r>
          </a:p>
          <a:p>
            <a:r>
              <a:rPr lang="sr-Latn-RS" sz="1600" dirty="0"/>
              <a:t>Velika popularnost</a:t>
            </a:r>
          </a:p>
          <a:p>
            <a:r>
              <a:rPr lang="sr-Latn-RS" sz="1600" dirty="0"/>
              <a:t>AI budućnost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82E3B-C20D-7073-2BA9-D9053A523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54" y="3834063"/>
            <a:ext cx="3930316" cy="1965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48DDD9-EE0B-97B1-496F-26B30BA1A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63" y="3108910"/>
            <a:ext cx="4090737" cy="3068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832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77B115-DCB0-FF93-9E02-8787AF1C1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1FDD9-B0E3-45AC-9307-DDF149B0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dirty="0"/>
              <a:t>Ecosystem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0D981-5119-C8F0-B7DA-79E86DB38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1600" dirty="0"/>
              <a:t>Borba sa ostalim gigantima</a:t>
            </a:r>
          </a:p>
          <a:p>
            <a:r>
              <a:rPr lang="sr-Latn-RS" sz="1600" dirty="0"/>
              <a:t>700 miliona korisnika</a:t>
            </a:r>
          </a:p>
          <a:p>
            <a:r>
              <a:rPr lang="sr-Latn-RS" sz="1600" dirty="0"/>
              <a:t>18.6 miliona pretplaćenih korisnika</a:t>
            </a:r>
          </a:p>
          <a:p>
            <a:r>
              <a:rPr lang="sr-Latn-RS" sz="1600" dirty="0"/>
              <a:t>2693 zaposlenih</a:t>
            </a:r>
          </a:p>
          <a:p>
            <a:r>
              <a:rPr lang="sr-Latn-RS" sz="1600" dirty="0"/>
              <a:t>Partnerstvo vs Konkurencija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EEE365-10EC-4393-F059-F4C39AF16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62" y="1690688"/>
            <a:ext cx="3354238" cy="38048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2673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9A7201-BA10-8053-CF11-AA9E3BE3A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568097-6E65-FF4C-6DEA-41AF925E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dirty="0"/>
              <a:t>Investitori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473C7-8D36-A5DF-4062-C911AD205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1600" dirty="0"/>
              <a:t>63 investitora</a:t>
            </a:r>
          </a:p>
          <a:p>
            <a:r>
              <a:rPr lang="sr-Latn-RS" sz="1600" dirty="0"/>
              <a:t>Venture capital i biznis anđeli</a:t>
            </a:r>
          </a:p>
          <a:p>
            <a:r>
              <a:rPr lang="sr-Latn-RS" sz="1600" dirty="0"/>
              <a:t>Sequoia Capital, J P Morgan, BlackRock, Morgan Stanley...</a:t>
            </a:r>
          </a:p>
          <a:p>
            <a:r>
              <a:rPr lang="sr-Latn-RS" sz="1600" dirty="0"/>
              <a:t>Razlozi?</a:t>
            </a:r>
          </a:p>
          <a:p>
            <a:r>
              <a:rPr lang="sr-Latn-RS" sz="1600" dirty="0"/>
              <a:t>Veliki prihodi</a:t>
            </a:r>
          </a:p>
          <a:p>
            <a:r>
              <a:rPr lang="sr-Latn-RS" sz="1600" dirty="0"/>
              <a:t>Mnogo investicija</a:t>
            </a:r>
          </a:p>
          <a:p>
            <a:r>
              <a:rPr lang="sr-Latn-RS" sz="1600" dirty="0"/>
              <a:t>Povećanje broja korisnika i pretplaćenih korisnika</a:t>
            </a:r>
          </a:p>
          <a:p>
            <a:r>
              <a:rPr lang="sr-Latn-RS" sz="1600" dirty="0"/>
              <a:t>Stabilna cena akcija na berzi</a:t>
            </a:r>
          </a:p>
          <a:p>
            <a:r>
              <a:rPr lang="sr-Latn-RS" sz="1600" dirty="0"/>
              <a:t>ESG strategije i AI vizija kompanije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7E57E-CD10-4D6F-1AB2-BD9462F4C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926" y="3212742"/>
            <a:ext cx="4406643" cy="3280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296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D32E6-078C-DF10-FE61-32622AFEB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222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1F2E9-AF11-52BE-5B9D-896CD6861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sr-Latn-R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 finansiranja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3685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350</Words>
  <Application>Microsoft Office PowerPoint</Application>
  <PresentationFormat>Widescreen</PresentationFormat>
  <Paragraphs>117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Finansiranje kompanije Dropbox</vt:lpstr>
      <vt:lpstr>Sadržaj</vt:lpstr>
      <vt:lpstr>Uvod</vt:lpstr>
      <vt:lpstr>Istorija branše i osnivanje kompanije</vt:lpstr>
      <vt:lpstr>Šta je Dropbox?</vt:lpstr>
      <vt:lpstr>Zašto Dropbox?</vt:lpstr>
      <vt:lpstr>Ecosystem</vt:lpstr>
      <vt:lpstr>Investitori</vt:lpstr>
      <vt:lpstr>Tip finansiranja</vt:lpstr>
      <vt:lpstr>Venture capital</vt:lpstr>
      <vt:lpstr>Sequoia Capital investicija</vt:lpstr>
      <vt:lpstr>Predmet finansiranja</vt:lpstr>
      <vt:lpstr>Demo verzija Dropbox-a</vt:lpstr>
      <vt:lpstr>Korišćenje sredstava finansiranja</vt:lpstr>
      <vt:lpstr>Business model impact</vt:lpstr>
      <vt:lpstr>Biznis modeli</vt:lpstr>
      <vt:lpstr>Efekti</vt:lpstr>
      <vt:lpstr>Boom</vt:lpstr>
      <vt:lpstr>Kvalitativni efekti</vt:lpstr>
      <vt:lpstr>Kvantitativni efekti</vt:lpstr>
      <vt:lpstr>Završna reč</vt:lpstr>
      <vt:lpstr>Kompanija danas</vt:lpstr>
      <vt:lpstr>Zaključak</vt:lpstr>
      <vt:lpstr>Kraj  Hvala na pažnji :)  Pitanja?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Finansiranje kompanije Dropbox</dc:title>
  <dc:creator>MilosPC</dc:creator>
  <cp:lastModifiedBy>MilosPC</cp:lastModifiedBy>
  <cp:revision>72</cp:revision>
  <dcterms:created xsi:type="dcterms:W3CDTF">2024-05-20T13:17:12Z</dcterms:created>
  <dcterms:modified xsi:type="dcterms:W3CDTF">2024-05-21T15:47:02Z</dcterms:modified>
</cp:coreProperties>
</file>